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76" r:id="rId9"/>
    <p:sldId id="277" r:id="rId10"/>
    <p:sldId id="278"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4" autoAdjust="0"/>
    <p:restoredTop sz="94660"/>
  </p:normalViewPr>
  <p:slideViewPr>
    <p:cSldViewPr snapToGrid="0">
      <p:cViewPr varScale="1">
        <p:scale>
          <a:sx n="79" d="100"/>
          <a:sy n="79" d="100"/>
        </p:scale>
        <p:origin x="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418278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245191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91706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17129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49868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3572474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2625539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24476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1709691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B7BB61-7D03-4190-A44F-AAACFE142386}" type="datetimeFigureOut">
              <a:rPr lang="en-US"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1691916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5B7BB61-7D03-4190-A44F-AAACFE142386}" type="datetimeFigureOut">
              <a:rPr lang="en-US" smtClean="0"/>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889890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B7BB61-7D03-4190-A44F-AAACFE142386}" type="datetimeFigureOut">
              <a:rPr lang="en-US" smtClean="0"/>
              <a:t>12/19/2025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975388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5B7BB61-7D03-4190-A44F-AAACFE142386}" type="datetimeFigureOut">
              <a:rPr lang="en-US" smtClean="0"/>
              <a:t>12/19/2025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3682809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B7BB61-7D03-4190-A44F-AAACFE142386}" type="datetimeFigureOut">
              <a:rPr lang="en-US" smtClean="0"/>
              <a:t>12/19/2025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210854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5B7BB61-7D03-4190-A44F-AAACFE142386}" type="datetimeFigureOut">
              <a:rPr lang="en-US" smtClean="0"/>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4168628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5B7BB61-7D03-4190-A44F-AAACFE142386}" type="datetimeFigureOut">
              <a:rPr lang="en-US" smtClean="0"/>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3C2B33-157F-49F1-B095-77601A615303}" type="slidenum">
              <a:rPr lang="en-US" smtClean="0"/>
              <a:t>‹#›</a:t>
            </a:fld>
            <a:endParaRPr lang="en-US"/>
          </a:p>
        </p:txBody>
      </p:sp>
    </p:spTree>
    <p:extLst>
      <p:ext uri="{BB962C8B-B14F-4D97-AF65-F5344CB8AC3E}">
        <p14:creationId xmlns:p14="http://schemas.microsoft.com/office/powerpoint/2010/main" val="2693969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5B7BB61-7D03-4190-A44F-AAACFE142386}" type="datetimeFigureOut">
              <a:rPr lang="en-US" smtClean="0"/>
              <a:t>12/19/2025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C3C2B33-157F-49F1-B095-77601A615303}" type="slidenum">
              <a:rPr lang="en-US" smtClean="0"/>
              <a:t>‹#›</a:t>
            </a:fld>
            <a:endParaRPr lang="en-US"/>
          </a:p>
        </p:txBody>
      </p:sp>
    </p:spTree>
    <p:extLst>
      <p:ext uri="{BB962C8B-B14F-4D97-AF65-F5344CB8AC3E}">
        <p14:creationId xmlns:p14="http://schemas.microsoft.com/office/powerpoint/2010/main" val="2481540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57200"/>
            <a:ext cx="9144000" cy="1490133"/>
          </a:xfrm>
        </p:spPr>
        <p:txBody>
          <a:bodyPr/>
          <a:lstStyle/>
          <a:p>
            <a:pPr algn="ctr"/>
            <a:r>
              <a:rPr lang="en-US" dirty="0" err="1" smtClean="0"/>
              <a:t>IceCream</a:t>
            </a:r>
            <a:r>
              <a:rPr lang="en-US" dirty="0" smtClean="0"/>
              <a:t> Shop Website</a:t>
            </a:r>
            <a:endParaRPr lang="en-US" dirty="0"/>
          </a:p>
        </p:txBody>
      </p:sp>
      <p:sp>
        <p:nvSpPr>
          <p:cNvPr id="3" name="Subtitle 2"/>
          <p:cNvSpPr>
            <a:spLocks noGrp="1"/>
          </p:cNvSpPr>
          <p:nvPr>
            <p:ph type="subTitle" idx="1"/>
          </p:nvPr>
        </p:nvSpPr>
        <p:spPr>
          <a:xfrm>
            <a:off x="1524000" y="2133600"/>
            <a:ext cx="9144000" cy="4064000"/>
          </a:xfrm>
        </p:spPr>
        <p:txBody>
          <a:bodyPr/>
          <a:lstStyle/>
          <a:p>
            <a:pPr algn="ctr"/>
            <a:endParaRPr lang="en-US" dirty="0" smtClean="0"/>
          </a:p>
          <a:p>
            <a:pPr algn="ctr"/>
            <a:endParaRPr lang="en-US" dirty="0"/>
          </a:p>
          <a:p>
            <a:pPr algn="ctr"/>
            <a:endParaRPr lang="en-US" dirty="0" smtClean="0"/>
          </a:p>
          <a:p>
            <a:pPr algn="ctr"/>
            <a:r>
              <a:rPr lang="en-US" dirty="0">
                <a:solidFill>
                  <a:srgbClr val="FF0000"/>
                </a:solidFill>
              </a:rPr>
              <a:t>Web Application Development using Django</a:t>
            </a:r>
          </a:p>
          <a:p>
            <a:pPr algn="ctr"/>
            <a:r>
              <a:rPr lang="en-US" dirty="0" err="1">
                <a:solidFill>
                  <a:srgbClr val="FF0000"/>
                </a:solidFill>
              </a:rPr>
              <a:t>Sangam</a:t>
            </a:r>
            <a:r>
              <a:rPr lang="en-US" dirty="0">
                <a:solidFill>
                  <a:srgbClr val="FF0000"/>
                </a:solidFill>
              </a:rPr>
              <a:t> University, </a:t>
            </a:r>
            <a:r>
              <a:rPr lang="en-US" dirty="0" err="1" smtClean="0">
                <a:solidFill>
                  <a:srgbClr val="FF0000"/>
                </a:solidFill>
              </a:rPr>
              <a:t>Bhilwara</a:t>
            </a:r>
            <a:endParaRPr lang="en-US" dirty="0" smtClean="0">
              <a:solidFill>
                <a:srgbClr val="FF0000"/>
              </a:solidFill>
            </a:endParaRPr>
          </a:p>
          <a:p>
            <a:pPr algn="ctr"/>
            <a:endParaRPr lang="en-US" dirty="0">
              <a:solidFill>
                <a:srgbClr val="FF0000"/>
              </a:solidFill>
            </a:endParaRPr>
          </a:p>
          <a:p>
            <a:pPr algn="l"/>
            <a:r>
              <a:rPr lang="en-US" dirty="0" smtClean="0">
                <a:solidFill>
                  <a:schemeClr val="tx1">
                    <a:lumMod val="95000"/>
                    <a:lumOff val="5000"/>
                  </a:schemeClr>
                </a:solidFill>
                <a:latin typeface="Times New Roman" pitchFamily="18" charset="0"/>
                <a:cs typeface="Times New Roman" pitchFamily="18" charset="0"/>
              </a:rPr>
              <a:t>              Guided By: Prof. Ajay Kumar </a:t>
            </a:r>
            <a:r>
              <a:rPr lang="en-US" dirty="0" err="1" smtClean="0">
                <a:solidFill>
                  <a:schemeClr val="tx1">
                    <a:lumMod val="95000"/>
                    <a:lumOff val="5000"/>
                  </a:schemeClr>
                </a:solidFill>
                <a:latin typeface="Times New Roman" pitchFamily="18" charset="0"/>
                <a:cs typeface="Times New Roman" pitchFamily="18" charset="0"/>
              </a:rPr>
              <a:t>Suwalka</a:t>
            </a:r>
            <a:endParaRPr lang="en-US" dirty="0" smtClean="0">
              <a:solidFill>
                <a:schemeClr val="tx1">
                  <a:lumMod val="95000"/>
                  <a:lumOff val="5000"/>
                </a:schemeClr>
              </a:solidFill>
              <a:latin typeface="Times New Roman" pitchFamily="18" charset="0"/>
              <a:cs typeface="Times New Roman" pitchFamily="18" charset="0"/>
            </a:endParaRPr>
          </a:p>
          <a:p>
            <a:pPr algn="l"/>
            <a:r>
              <a:rPr lang="en-US" dirty="0" smtClean="0">
                <a:solidFill>
                  <a:schemeClr val="tx1">
                    <a:lumMod val="95000"/>
                    <a:lumOff val="5000"/>
                  </a:schemeClr>
                </a:solidFill>
                <a:latin typeface="Times New Roman" pitchFamily="18" charset="0"/>
                <a:cs typeface="Times New Roman" pitchFamily="18" charset="0"/>
              </a:rPr>
              <a:t>              Submitted By: </a:t>
            </a:r>
            <a:r>
              <a:rPr lang="en-US" dirty="0" err="1" smtClean="0">
                <a:solidFill>
                  <a:schemeClr val="tx1">
                    <a:lumMod val="95000"/>
                    <a:lumOff val="5000"/>
                  </a:schemeClr>
                </a:solidFill>
                <a:latin typeface="Times New Roman" pitchFamily="18" charset="0"/>
                <a:cs typeface="Times New Roman" pitchFamily="18" charset="0"/>
              </a:rPr>
              <a:t>Dipendra</a:t>
            </a:r>
            <a:r>
              <a:rPr lang="en-US" dirty="0" smtClean="0">
                <a:solidFill>
                  <a:schemeClr val="tx1">
                    <a:lumMod val="95000"/>
                    <a:lumOff val="5000"/>
                  </a:schemeClr>
                </a:solidFill>
                <a:latin typeface="Times New Roman" pitchFamily="18" charset="0"/>
                <a:cs typeface="Times New Roman" pitchFamily="18" charset="0"/>
              </a:rPr>
              <a:t> Kumar Chaudhary</a:t>
            </a:r>
          </a:p>
          <a:p>
            <a:pPr algn="l"/>
            <a:r>
              <a:rPr lang="en-US" dirty="0" smtClean="0">
                <a:solidFill>
                  <a:schemeClr val="tx1">
                    <a:lumMod val="95000"/>
                    <a:lumOff val="5000"/>
                  </a:schemeClr>
                </a:solidFill>
                <a:latin typeface="Times New Roman" pitchFamily="18" charset="0"/>
                <a:cs typeface="Times New Roman" pitchFamily="18" charset="0"/>
              </a:rPr>
              <a:t>              Enrollment No: 2023BTCS063</a:t>
            </a:r>
          </a:p>
          <a:p>
            <a:pPr algn="l"/>
            <a:endParaRPr lang="en-US" dirty="0"/>
          </a:p>
        </p:txBody>
      </p:sp>
      <p:pic>
        <p:nvPicPr>
          <p:cNvPr id="4" name="Picture 3"/>
          <p:cNvPicPr/>
          <p:nvPr/>
        </p:nvPicPr>
        <p:blipFill>
          <a:blip r:embed="rId2" cstate="print"/>
          <a:stretch>
            <a:fillRect/>
          </a:stretch>
        </p:blipFill>
        <p:spPr>
          <a:xfrm>
            <a:off x="5505450" y="2133600"/>
            <a:ext cx="1181100" cy="1104900"/>
          </a:xfrm>
          <a:prstGeom prst="rect">
            <a:avLst/>
          </a:prstGeom>
        </p:spPr>
      </p:pic>
    </p:spTree>
    <p:extLst>
      <p:ext uri="{BB962C8B-B14F-4D97-AF65-F5344CB8AC3E}">
        <p14:creationId xmlns:p14="http://schemas.microsoft.com/office/powerpoint/2010/main" val="2674782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sp>
        <p:nvSpPr>
          <p:cNvPr id="3" name="Rectangle 2"/>
          <p:cNvSpPr/>
          <p:nvPr/>
        </p:nvSpPr>
        <p:spPr>
          <a:xfrm>
            <a:off x="677334" y="2274838"/>
            <a:ext cx="8365066" cy="2862322"/>
          </a:xfrm>
          <a:prstGeom prst="rect">
            <a:avLst/>
          </a:prstGeom>
        </p:spPr>
        <p:txBody>
          <a:bodyPr wrap="square">
            <a:spAutoFit/>
          </a:bodyPr>
          <a:lstStyle/>
          <a:p>
            <a:pPr>
              <a:buNone/>
            </a:pPr>
            <a:r>
              <a:rPr lang="en-US" dirty="0" smtClean="0"/>
              <a:t>• Home Page</a:t>
            </a:r>
          </a:p>
          <a:p>
            <a:pPr>
              <a:buNone/>
            </a:pPr>
            <a:r>
              <a:rPr lang="en-US" dirty="0" smtClean="0"/>
              <a:t>• About Page</a:t>
            </a:r>
          </a:p>
          <a:p>
            <a:pPr>
              <a:buNone/>
            </a:pPr>
            <a:r>
              <a:rPr lang="en-US" dirty="0" smtClean="0"/>
              <a:t>• Services Page</a:t>
            </a:r>
          </a:p>
          <a:p>
            <a:pPr>
              <a:buNone/>
            </a:pPr>
            <a:r>
              <a:rPr lang="en-US" dirty="0" smtClean="0"/>
              <a:t>• Contact Page</a:t>
            </a:r>
          </a:p>
          <a:p>
            <a:pPr>
              <a:buNone/>
            </a:pPr>
            <a:r>
              <a:rPr lang="en-US" dirty="0" smtClean="0"/>
              <a:t>• Blog Page</a:t>
            </a:r>
          </a:p>
          <a:p>
            <a:pPr>
              <a:buNone/>
            </a:pPr>
            <a:r>
              <a:rPr lang="en-US" dirty="0" smtClean="0"/>
              <a:t>• Product Page</a:t>
            </a:r>
          </a:p>
          <a:p>
            <a:pPr>
              <a:buNone/>
            </a:pPr>
            <a:r>
              <a:rPr lang="en-US" dirty="0" smtClean="0"/>
              <a:t>• API Page</a:t>
            </a:r>
          </a:p>
          <a:p>
            <a:pPr>
              <a:buNone/>
            </a:pPr>
            <a:r>
              <a:rPr lang="en-US" dirty="0" smtClean="0"/>
              <a:t>• Admin Panel</a:t>
            </a:r>
          </a:p>
          <a:p>
            <a:pPr>
              <a:buNone/>
            </a:pPr>
            <a:r>
              <a:rPr lang="en-US" dirty="0" smtClean="0"/>
              <a:t>• Hosted Website</a:t>
            </a:r>
          </a:p>
          <a:p>
            <a:endParaRPr lang="en-US" dirty="0"/>
          </a:p>
        </p:txBody>
      </p:sp>
    </p:spTree>
    <p:extLst>
      <p:ext uri="{BB962C8B-B14F-4D97-AF65-F5344CB8AC3E}">
        <p14:creationId xmlns:p14="http://schemas.microsoft.com/office/powerpoint/2010/main" val="265114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2929466" cy="762000"/>
          </a:xfrm>
        </p:spPr>
        <p:txBody>
          <a:bodyPr/>
          <a:lstStyle/>
          <a:p>
            <a:r>
              <a:rPr lang="en-US" dirty="0" err="1"/>
              <a:t>A.Homepage</a:t>
            </a:r>
            <a:endParaRPr lang="en-US" dirty="0"/>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12015" r="1468"/>
          <a:stretch/>
        </p:blipFill>
        <p:spPr bwMode="auto">
          <a:xfrm>
            <a:off x="4267200" y="0"/>
            <a:ext cx="7924799" cy="6858000"/>
          </a:xfrm>
          <a:prstGeom prst="rect">
            <a:avLst/>
          </a:prstGeom>
          <a:ln>
            <a:noFill/>
          </a:ln>
          <a:extLst>
            <a:ext uri="{53640926-AAD7-44D8-BBD7-CCE9431645EC}">
              <a14:shadowObscured xmlns:a14="http://schemas.microsoft.com/office/drawing/2010/main"/>
            </a:ext>
          </a:extLst>
        </p:spPr>
      </p:pic>
      <p:sp>
        <p:nvSpPr>
          <p:cNvPr id="5" name="Rectangle 1"/>
          <p:cNvSpPr>
            <a:spLocks noChangeArrowheads="1"/>
          </p:cNvSpPr>
          <p:nvPr/>
        </p:nvSpPr>
        <p:spPr bwMode="auto">
          <a:xfrm>
            <a:off x="1" y="-4285734"/>
            <a:ext cx="4131732" cy="895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Displays:</a:t>
            </a:r>
            <a:r>
              <a:rPr kumimoji="0" lang="en-US" altLang="en-US" sz="1800" b="0" i="0" u="none" strike="noStrike" cap="none" normalizeH="0" baseline="0" dirty="0" smtClean="0">
                <a:ln>
                  <a:noFill/>
                </a:ln>
                <a:solidFill>
                  <a:schemeClr val="tx1"/>
                </a:solidFill>
                <a:effectLst/>
                <a:latin typeface="Arial" panose="020B0604020202020204" pitchFamily="34" charset="0"/>
              </a:rPr>
              <a:t> Latest ice cream products, chefs, services, and 3 recent blog posts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Interactivity:</a:t>
            </a:r>
            <a:r>
              <a:rPr kumimoji="0" lang="en-US" altLang="en-US" sz="1800" b="0" i="0" u="none" strike="noStrike" cap="none" normalizeH="0" baseline="0" dirty="0" smtClean="0">
                <a:ln>
                  <a:noFill/>
                </a:ln>
                <a:solidFill>
                  <a:schemeClr val="tx1"/>
                </a:solidFill>
                <a:effectLst/>
                <a:latin typeface="Arial" panose="020B0604020202020204" pitchFamily="34" charset="0"/>
              </a:rPr>
              <a:t> Signup form (Name, Email, Favorite Flavor, Password)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Logic:</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b="0" i="0" u="none" strike="noStrike" cap="none" normalizeH="0" baseline="0" dirty="0" smtClean="0">
                <a:ln>
                  <a:noFill/>
                </a:ln>
                <a:solidFill>
                  <a:schemeClr val="tx1"/>
                </a:solidFill>
                <a:effectLst/>
                <a:latin typeface="Arial" panose="020B0604020202020204" pitchFamily="34" charset="0"/>
              </a:rPr>
              <a:t>Validates form, saves data to </a:t>
            </a:r>
            <a:r>
              <a:rPr kumimoji="0" lang="en-US" altLang="en-US" b="0" i="0" u="none" strike="noStrike" cap="none" normalizeH="0" baseline="0" dirty="0" smtClean="0">
                <a:ln>
                  <a:noFill/>
                </a:ln>
                <a:solidFill>
                  <a:schemeClr val="tx1"/>
                </a:solidFill>
                <a:effectLst/>
                <a:latin typeface="Arial Unicode MS"/>
              </a:rPr>
              <a:t>Signup</a:t>
            </a:r>
            <a:r>
              <a:rPr kumimoji="0" lang="en-US" altLang="en-US" b="0" i="0" u="none" strike="noStrike" cap="none" normalizeH="0" baseline="0" dirty="0" smtClean="0">
                <a:ln>
                  <a:noFill/>
                </a:ln>
                <a:solidFill>
                  <a:schemeClr val="tx1"/>
                </a:solidFill>
                <a:effectLst/>
              </a:rPr>
              <a:t> model, sends user confirmation (HTML) and admin notification (plain text) emails</a:t>
            </a: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8019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About Page</a:t>
            </a:r>
          </a:p>
        </p:txBody>
      </p:sp>
      <p:pic>
        <p:nvPicPr>
          <p:cNvPr id="6" name="Content Placeholder 5"/>
          <p:cNvPicPr>
            <a:picLocks noGrp="1"/>
          </p:cNvPicPr>
          <p:nvPr>
            <p:ph sz="half" idx="2"/>
          </p:nvPr>
        </p:nvPicPr>
        <p:blipFill rotWithShape="1">
          <a:blip r:embed="rId2" cstate="print">
            <a:extLst>
              <a:ext uri="{28A0092B-C50C-407E-A947-70E740481C1C}">
                <a14:useLocalDpi xmlns:a14="http://schemas.microsoft.com/office/drawing/2010/main" val="0"/>
              </a:ext>
            </a:extLst>
          </a:blip>
          <a:srcRect l="1157" t="11067" r="2179"/>
          <a:stretch/>
        </p:blipFill>
        <p:spPr bwMode="auto">
          <a:xfrm>
            <a:off x="5089524" y="0"/>
            <a:ext cx="7102475" cy="6857999"/>
          </a:xfrm>
          <a:prstGeom prst="rect">
            <a:avLst/>
          </a:prstGeom>
          <a:ln>
            <a:noFill/>
          </a:ln>
          <a:extLst>
            <a:ext uri="{53640926-AAD7-44D8-BBD7-CCE9431645EC}">
              <a14:shadowObscured xmlns:a14="http://schemas.microsoft.com/office/drawing/2010/main"/>
            </a:ext>
          </a:extLst>
        </p:spPr>
      </p:pic>
      <p:sp>
        <p:nvSpPr>
          <p:cNvPr id="9" name="Rectangle 1"/>
          <p:cNvSpPr>
            <a:spLocks noGrp="1" noChangeArrowheads="1"/>
          </p:cNvSpPr>
          <p:nvPr>
            <p:ph sz="half" idx="1"/>
          </p:nvPr>
        </p:nvSpPr>
        <p:spPr bwMode="auto">
          <a:xfrm>
            <a:off x="795867" y="2097543"/>
            <a:ext cx="384386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View:</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000" b="0" i="0" u="none" strike="noStrike" cap="none" normalizeH="0" baseline="0" dirty="0" err="1" smtClean="0">
                <a:ln>
                  <a:noFill/>
                </a:ln>
                <a:solidFill>
                  <a:schemeClr val="tx1"/>
                </a:solidFill>
                <a:effectLst/>
                <a:latin typeface="Arial Unicode MS"/>
              </a:rPr>
              <a:t>about_page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Displays:</a:t>
            </a:r>
            <a:r>
              <a:rPr kumimoji="0" lang="en-US" altLang="en-US" sz="1800" b="0" i="0" u="none" strike="noStrike" cap="none" normalizeH="0" baseline="0" dirty="0" smtClean="0">
                <a:ln>
                  <a:noFill/>
                </a:ln>
                <a:solidFill>
                  <a:schemeClr val="tx1"/>
                </a:solidFill>
                <a:effectLst/>
                <a:latin typeface="Arial" panose="020B0604020202020204" pitchFamily="34" charset="0"/>
              </a:rPr>
              <a:t> Company intro, ice cream quality &amp; history, features, static content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Interactivity:</a:t>
            </a:r>
            <a:r>
              <a:rPr kumimoji="0" lang="en-US" altLang="en-US" sz="1800" b="0" i="0" u="none" strike="noStrike" cap="none" normalizeH="0" baseline="0" dirty="0" smtClean="0">
                <a:ln>
                  <a:noFill/>
                </a:ln>
                <a:solidFill>
                  <a:schemeClr val="tx1"/>
                </a:solidFill>
                <a:effectLst/>
                <a:latin typeface="Arial" panose="020B0604020202020204" pitchFamily="34" charset="0"/>
              </a:rPr>
              <a:t> None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Logic:</a:t>
            </a:r>
            <a:r>
              <a:rPr kumimoji="0" lang="en-US" altLang="en-US" sz="1800" b="0" i="0" u="none" strike="noStrike" cap="none" normalizeH="0" baseline="0" dirty="0" smtClean="0">
                <a:ln>
                  <a:noFill/>
                </a:ln>
                <a:solidFill>
                  <a:schemeClr val="tx1"/>
                </a:solidFill>
                <a:effectLst/>
                <a:latin typeface="Arial" panose="020B0604020202020204" pitchFamily="34" charset="0"/>
              </a:rPr>
              <a:t> Static page, only renders the template</a:t>
            </a:r>
          </a:p>
        </p:txBody>
      </p:sp>
    </p:spTree>
    <p:extLst>
      <p:ext uri="{BB962C8B-B14F-4D97-AF65-F5344CB8AC3E}">
        <p14:creationId xmlns:p14="http://schemas.microsoft.com/office/powerpoint/2010/main" val="2117223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3" y="440267"/>
            <a:ext cx="4311729" cy="1032933"/>
          </a:xfrm>
        </p:spPr>
        <p:txBody>
          <a:bodyPr/>
          <a:lstStyle/>
          <a:p>
            <a:r>
              <a:rPr lang="en-US" dirty="0" smtClean="0"/>
              <a:t>C. Service Page</a:t>
            </a:r>
            <a:endParaRPr lang="en-US" dirty="0"/>
          </a:p>
        </p:txBody>
      </p:sp>
      <p:pic>
        <p:nvPicPr>
          <p:cNvPr id="5" name="Content Placeholder 4"/>
          <p:cNvPicPr>
            <a:picLocks noGrp="1" noChangeAspect="1"/>
          </p:cNvPicPr>
          <p:nvPr>
            <p:ph idx="1"/>
          </p:nvPr>
        </p:nvPicPr>
        <p:blipFill>
          <a:blip r:embed="rId2"/>
          <a:stretch>
            <a:fillRect/>
          </a:stretch>
        </p:blipFill>
        <p:spPr>
          <a:xfrm>
            <a:off x="4893734" y="0"/>
            <a:ext cx="7298266" cy="6858000"/>
          </a:xfrm>
          <a:prstGeom prst="rect">
            <a:avLst/>
          </a:prstGeom>
        </p:spPr>
      </p:pic>
      <p:sp>
        <p:nvSpPr>
          <p:cNvPr id="6" name="Rectangle 1"/>
          <p:cNvSpPr>
            <a:spLocks noGrp="1" noChangeArrowheads="1"/>
          </p:cNvSpPr>
          <p:nvPr>
            <p:ph type="body" sz="half" idx="2"/>
          </p:nvPr>
        </p:nvSpPr>
        <p:spPr bwMode="auto">
          <a:xfrm>
            <a:off x="220133" y="2234763"/>
            <a:ext cx="494453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View:</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000" b="0" i="0" u="none" strike="noStrike" cap="none" normalizeH="0" baseline="0" dirty="0" err="1" smtClean="0">
                <a:ln>
                  <a:noFill/>
                </a:ln>
                <a:solidFill>
                  <a:schemeClr val="tx1"/>
                </a:solidFill>
                <a:effectLst/>
                <a:latin typeface="Arial Unicode MS"/>
              </a:rPr>
              <a:t>service_page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Displays:</a:t>
            </a:r>
            <a:r>
              <a:rPr kumimoji="0" lang="en-US" altLang="en-US" sz="1800" b="0" i="0" u="none" strike="noStrike" cap="none" normalizeH="0" baseline="0" dirty="0" smtClean="0">
                <a:ln>
                  <a:noFill/>
                </a:ln>
                <a:solidFill>
                  <a:schemeClr val="tx1"/>
                </a:solidFill>
                <a:effectLst/>
                <a:latin typeface="Arial" panose="020B0604020202020204" pitchFamily="34" charset="0"/>
              </a:rPr>
              <a:t> Services (Quality Maintain, Individual Approach, Celebration Ice Cream) with images &amp; descriptions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Interactivity:</a:t>
            </a:r>
            <a:r>
              <a:rPr kumimoji="0" lang="en-US" altLang="en-US" sz="1800" b="0" i="0" u="none" strike="noStrike" cap="none" normalizeH="0" baseline="0" dirty="0" smtClean="0">
                <a:ln>
                  <a:noFill/>
                </a:ln>
                <a:solidFill>
                  <a:schemeClr val="tx1"/>
                </a:solidFill>
                <a:effectLst/>
                <a:latin typeface="Arial" panose="020B0604020202020204" pitchFamily="34" charset="0"/>
              </a:rPr>
              <a:t> None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Logic:</a:t>
            </a:r>
            <a:r>
              <a:rPr kumimoji="0" lang="en-US" altLang="en-US" sz="1800" b="0" i="0" u="none" strike="noStrike" cap="none" normalizeH="0" baseline="0" dirty="0" smtClean="0">
                <a:ln>
                  <a:noFill/>
                </a:ln>
                <a:solidFill>
                  <a:schemeClr val="tx1"/>
                </a:solidFill>
                <a:effectLst/>
                <a:latin typeface="Arial" panose="020B0604020202020204" pitchFamily="34" charset="0"/>
              </a:rPr>
              <a:t> Services fetched from database, ordered by upload date, and rendered on UI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562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45068"/>
            <a:ext cx="3854528" cy="592666"/>
          </a:xfrm>
        </p:spPr>
        <p:txBody>
          <a:bodyPr/>
          <a:lstStyle/>
          <a:p>
            <a:r>
              <a:rPr lang="en-US" dirty="0" smtClean="0"/>
              <a:t>D. Contact page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1690" t="11857" r="2701" b="-315"/>
          <a:stretch/>
        </p:blipFill>
        <p:spPr bwMode="auto">
          <a:xfrm>
            <a:off x="4760461" y="0"/>
            <a:ext cx="7431539" cy="6976534"/>
          </a:xfrm>
          <a:prstGeom prst="rect">
            <a:avLst/>
          </a:prstGeom>
          <a:ln>
            <a:noFill/>
          </a:ln>
          <a:extLst>
            <a:ext uri="{53640926-AAD7-44D8-BBD7-CCE9431645EC}">
              <a14:shadowObscured xmlns:a14="http://schemas.microsoft.com/office/drawing/2010/main"/>
            </a:ext>
          </a:extLst>
        </p:spPr>
      </p:pic>
      <p:sp>
        <p:nvSpPr>
          <p:cNvPr id="6" name="Rectangle 1"/>
          <p:cNvSpPr>
            <a:spLocks noGrp="1" noChangeArrowheads="1"/>
          </p:cNvSpPr>
          <p:nvPr>
            <p:ph type="body" sz="half" idx="2"/>
          </p:nvPr>
        </p:nvSpPr>
        <p:spPr bwMode="auto">
          <a:xfrm>
            <a:off x="677333" y="2249586"/>
            <a:ext cx="372533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View:</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000" b="0" i="0" u="none" strike="noStrike" cap="none" normalizeH="0" baseline="0" dirty="0" err="1" smtClean="0">
                <a:ln>
                  <a:noFill/>
                </a:ln>
                <a:solidFill>
                  <a:schemeClr val="tx1"/>
                </a:solidFill>
                <a:effectLst/>
                <a:latin typeface="Arial Unicode MS"/>
              </a:rPr>
              <a:t>contact_page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Displays:</a:t>
            </a:r>
            <a:r>
              <a:rPr kumimoji="0" lang="en-US" altLang="en-US" sz="1800" b="0" i="0" u="none" strike="noStrike" cap="none" normalizeH="0" baseline="0" dirty="0" smtClean="0">
                <a:ln>
                  <a:noFill/>
                </a:ln>
                <a:solidFill>
                  <a:schemeClr val="tx1"/>
                </a:solidFill>
                <a:effectLst/>
                <a:latin typeface="Arial" panose="020B0604020202020204" pitchFamily="34" charset="0"/>
              </a:rPr>
              <a:t> Contact 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Logic:</a:t>
            </a:r>
            <a:r>
              <a:rPr kumimoji="0" lang="en-US" altLang="en-US" sz="1800" b="0" i="0" u="none" strike="noStrike" cap="none" normalizeH="0" baseline="0" dirty="0" smtClean="0">
                <a:ln>
                  <a:noFill/>
                </a:ln>
                <a:solidFill>
                  <a:schemeClr val="tx1"/>
                </a:solidFill>
                <a:effectLst/>
                <a:latin typeface="Arial" panose="020B0604020202020204" pitchFamily="34" charset="0"/>
              </a:rPr>
              <a:t> Form validation, data saved to Contact model, optional admin email</a:t>
            </a:r>
          </a:p>
        </p:txBody>
      </p:sp>
    </p:spTree>
    <p:extLst>
      <p:ext uri="{BB962C8B-B14F-4D97-AF65-F5344CB8AC3E}">
        <p14:creationId xmlns:p14="http://schemas.microsoft.com/office/powerpoint/2010/main" val="557162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439333"/>
            <a:ext cx="3854528" cy="914400"/>
          </a:xfrm>
        </p:spPr>
        <p:txBody>
          <a:bodyPr/>
          <a:lstStyle/>
          <a:p>
            <a:r>
              <a:rPr lang="en-US" dirty="0" smtClean="0"/>
              <a:t>E. Gallery Page</a:t>
            </a:r>
            <a:endParaRPr lang="en-US" dirty="0"/>
          </a:p>
        </p:txBody>
      </p:sp>
      <p:sp>
        <p:nvSpPr>
          <p:cNvPr id="5" name="Rectangle 1"/>
          <p:cNvSpPr>
            <a:spLocks noGrp="1" noChangeArrowheads="1"/>
          </p:cNvSpPr>
          <p:nvPr>
            <p:ph type="body" sz="half" idx="2"/>
          </p:nvPr>
        </p:nvSpPr>
        <p:spPr bwMode="auto">
          <a:xfrm>
            <a:off x="791634" y="3020538"/>
            <a:ext cx="374022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View:</a:t>
            </a: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1000" b="0" i="0" u="none" strike="noStrike" cap="none" normalizeH="0" baseline="0" dirty="0" err="1" smtClean="0">
                <a:ln>
                  <a:noFill/>
                </a:ln>
                <a:solidFill>
                  <a:schemeClr val="tx1"/>
                </a:solidFill>
                <a:effectLst/>
                <a:latin typeface="Arial Unicode MS"/>
              </a:rPr>
              <a:t>gallery_page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Displays:</a:t>
            </a:r>
            <a:r>
              <a:rPr kumimoji="0" lang="en-US" altLang="en-US" sz="1800" b="0" i="0" u="none" strike="noStrike" cap="none" normalizeH="0" baseline="0" dirty="0" smtClean="0">
                <a:ln>
                  <a:noFill/>
                </a:ln>
                <a:solidFill>
                  <a:schemeClr val="tx1"/>
                </a:solidFill>
                <a:effectLst/>
                <a:latin typeface="Arial" panose="020B0604020202020204" pitchFamily="34" charset="0"/>
              </a:rPr>
              <a:t> Ice cream gallery with categories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tx1"/>
                </a:solidFill>
                <a:effectLst/>
                <a:latin typeface="Arial" panose="020B0604020202020204" pitchFamily="34" charset="0"/>
              </a:rPr>
              <a:t>Logic:</a:t>
            </a:r>
            <a:r>
              <a:rPr kumimoji="0" lang="en-US" altLang="en-US" sz="1800" b="0" i="0" u="none" strike="noStrike" cap="none" normalizeH="0" baseline="0" dirty="0" smtClean="0">
                <a:ln>
                  <a:noFill/>
                </a:ln>
                <a:solidFill>
                  <a:schemeClr val="tx1"/>
                </a:solidFill>
                <a:effectLst/>
                <a:latin typeface="Arial" panose="020B0604020202020204" pitchFamily="34" charset="0"/>
              </a:rPr>
              <a:t> Images fetched from Gallery model, frontend filter only</a:t>
            </a:r>
          </a:p>
        </p:txBody>
      </p:sp>
      <p:pic>
        <p:nvPicPr>
          <p:cNvPr id="6" name="Content Placeholder 5"/>
          <p:cNvPicPr>
            <a:picLocks noGrp="1"/>
          </p:cNvPicPr>
          <p:nvPr>
            <p:ph idx="1"/>
          </p:nvPr>
        </p:nvPicPr>
        <p:blipFill rotWithShape="1">
          <a:blip r:embed="rId2" cstate="print">
            <a:extLst>
              <a:ext uri="{28A0092B-C50C-407E-A947-70E740481C1C}">
                <a14:useLocalDpi xmlns:a14="http://schemas.microsoft.com/office/drawing/2010/main" val="0"/>
              </a:ext>
            </a:extLst>
          </a:blip>
          <a:srcRect l="2224" t="11067" r="2623"/>
          <a:stretch/>
        </p:blipFill>
        <p:spPr bwMode="auto">
          <a:xfrm>
            <a:off x="4760913" y="0"/>
            <a:ext cx="7431087"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5166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Product Page</a:t>
            </a:r>
            <a:endParaRPr lang="en-US" dirty="0"/>
          </a:p>
        </p:txBody>
      </p:sp>
      <p:sp>
        <p:nvSpPr>
          <p:cNvPr id="5" name="Rectangle 1"/>
          <p:cNvSpPr>
            <a:spLocks noGrp="1" noChangeArrowheads="1"/>
          </p:cNvSpPr>
          <p:nvPr>
            <p:ph type="body" sz="half" idx="2"/>
          </p:nvPr>
        </p:nvSpPr>
        <p:spPr bwMode="auto">
          <a:xfrm>
            <a:off x="677333" y="3379170"/>
            <a:ext cx="40831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View:</a:t>
            </a:r>
            <a:r>
              <a:rPr kumimoji="0" lang="en-US" altLang="en-US" sz="1800" b="0" i="0" u="none" strike="noStrike" cap="none" normalizeH="0" baseline="0" smtClean="0">
                <a:ln>
                  <a:noFill/>
                </a:ln>
                <a:solidFill>
                  <a:schemeClr val="tx1"/>
                </a:solidFill>
                <a:effectLst/>
                <a:latin typeface="Arial" panose="020B0604020202020204" pitchFamily="34" charset="0"/>
              </a:rPr>
              <a:t> </a:t>
            </a:r>
            <a:r>
              <a:rPr kumimoji="0" lang="en-US" altLang="en-US" sz="1000" b="0" i="0" u="none" strike="noStrike" cap="none" normalizeH="0" baseline="0" smtClean="0">
                <a:ln>
                  <a:noFill/>
                </a:ln>
                <a:solidFill>
                  <a:schemeClr val="tx1"/>
                </a:solidFill>
                <a:effectLst/>
                <a:latin typeface="Arial Unicode MS"/>
              </a:rPr>
              <a:t>product_page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Displays:</a:t>
            </a:r>
            <a:r>
              <a:rPr kumimoji="0" lang="en-US" altLang="en-US" sz="1800" b="0" i="0" u="none" strike="noStrike" cap="none" normalizeH="0" baseline="0" smtClean="0">
                <a:ln>
                  <a:noFill/>
                </a:ln>
                <a:solidFill>
                  <a:schemeClr val="tx1"/>
                </a:solidFill>
                <a:effectLst/>
                <a:latin typeface="Arial" panose="020B0604020202020204" pitchFamily="34" charset="0"/>
              </a:rPr>
              <a:t> All ice cream products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Logic:</a:t>
            </a:r>
            <a:r>
              <a:rPr kumimoji="0" lang="en-US" altLang="en-US" sz="1800" b="0" i="0" u="none" strike="noStrike" cap="none" normalizeH="0" baseline="0" smtClean="0">
                <a:ln>
                  <a:noFill/>
                </a:ln>
                <a:solidFill>
                  <a:schemeClr val="tx1"/>
                </a:solidFill>
                <a:effectLst/>
                <a:latin typeface="Arial" panose="020B0604020202020204" pitchFamily="34" charset="0"/>
              </a:rPr>
              <a:t> Products fetched from Product model, latest first</a:t>
            </a:r>
          </a:p>
        </p:txBody>
      </p:sp>
      <p:pic>
        <p:nvPicPr>
          <p:cNvPr id="6" name="Content Placeholder 5"/>
          <p:cNvPicPr>
            <a:picLocks noGrp="1"/>
          </p:cNvPicPr>
          <p:nvPr>
            <p:ph idx="1"/>
          </p:nvPr>
        </p:nvPicPr>
        <p:blipFill rotWithShape="1">
          <a:blip r:embed="rId2" cstate="print">
            <a:extLst>
              <a:ext uri="{28A0092B-C50C-407E-A947-70E740481C1C}">
                <a14:useLocalDpi xmlns:a14="http://schemas.microsoft.com/office/drawing/2010/main" val="0"/>
              </a:ext>
            </a:extLst>
          </a:blip>
          <a:srcRect l="1067" t="11383" r="3335"/>
          <a:stretch/>
        </p:blipFill>
        <p:spPr bwMode="auto">
          <a:xfrm>
            <a:off x="4760460" y="-49830"/>
            <a:ext cx="7431540" cy="69078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0362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G.Third</a:t>
            </a:r>
            <a:r>
              <a:rPr lang="en-US" dirty="0" smtClean="0"/>
              <a:t> Party API</a:t>
            </a:r>
            <a:endParaRPr lang="en-US" dirty="0"/>
          </a:p>
        </p:txBody>
      </p:sp>
      <p:sp>
        <p:nvSpPr>
          <p:cNvPr id="3" name="Content Placeholder 2"/>
          <p:cNvSpPr>
            <a:spLocks noGrp="1"/>
          </p:cNvSpPr>
          <p:nvPr>
            <p:ph idx="1"/>
          </p:nvPr>
        </p:nvSpPr>
        <p:spPr/>
        <p:txBody>
          <a:bodyPr/>
          <a:lstStyle/>
          <a:p>
            <a:endParaRPr lang="en-US" dirty="0"/>
          </a:p>
        </p:txBody>
      </p:sp>
      <p:sp>
        <p:nvSpPr>
          <p:cNvPr id="5" name="Rectangle 1"/>
          <p:cNvSpPr>
            <a:spLocks noGrp="1" noChangeArrowheads="1"/>
          </p:cNvSpPr>
          <p:nvPr>
            <p:ph type="body" sz="half" idx="2"/>
          </p:nvPr>
        </p:nvSpPr>
        <p:spPr bwMode="auto">
          <a:xfrm>
            <a:off x="677334" y="3460804"/>
            <a:ext cx="30987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View:</a:t>
            </a:r>
            <a:r>
              <a:rPr kumimoji="0" lang="en-US" altLang="en-US" sz="1800" b="0" i="0" u="none" strike="noStrike" cap="none" normalizeH="0" baseline="0" smtClean="0">
                <a:ln>
                  <a:noFill/>
                </a:ln>
                <a:solidFill>
                  <a:schemeClr val="tx1"/>
                </a:solidFill>
                <a:effectLst/>
                <a:latin typeface="Arial" panose="020B0604020202020204" pitchFamily="34" charset="0"/>
              </a:rPr>
              <a:t> </a:t>
            </a:r>
            <a:r>
              <a:rPr kumimoji="0" lang="en-US" altLang="en-US" sz="1000" b="0" i="0" u="none" strike="noStrike" cap="none" normalizeH="0" baseline="0" smtClean="0">
                <a:ln>
                  <a:noFill/>
                </a:ln>
                <a:solidFill>
                  <a:schemeClr val="tx1"/>
                </a:solidFill>
                <a:effectLst/>
                <a:latin typeface="Arial Unicode MS"/>
              </a:rPr>
              <a:t>posts_page</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Displays:</a:t>
            </a:r>
            <a:r>
              <a:rPr kumimoji="0" lang="en-US" altLang="en-US" sz="1800" b="0" i="0" u="none" strike="noStrike" cap="none" normalizeH="0" baseline="0" smtClean="0">
                <a:ln>
                  <a:noFill/>
                </a:ln>
                <a:solidFill>
                  <a:schemeClr val="tx1"/>
                </a:solidFill>
                <a:effectLst/>
                <a:latin typeface="Arial" panose="020B0604020202020204" pitchFamily="34" charset="0"/>
              </a:rPr>
              <a:t> Blog posts in card/grid format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Logic:</a:t>
            </a:r>
            <a:r>
              <a:rPr kumimoji="0" lang="en-US" altLang="en-US" sz="1800" b="0" i="0" u="none" strike="noStrike" cap="none" normalizeH="0" baseline="0" smtClean="0">
                <a:ln>
                  <a:noFill/>
                </a:ln>
                <a:solidFill>
                  <a:schemeClr val="tx1"/>
                </a:solidFill>
                <a:effectLst/>
                <a:latin typeface="Arial" panose="020B0604020202020204" pitchFamily="34" charset="0"/>
              </a:rPr>
              <a:t> Data fetched dynamically and rendered</a:t>
            </a: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3880" t="11891" r="4214"/>
          <a:stretch/>
        </p:blipFill>
        <p:spPr bwMode="auto">
          <a:xfrm>
            <a:off x="3776132" y="0"/>
            <a:ext cx="8415867"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6163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7537"/>
            <a:ext cx="3854528" cy="821263"/>
          </a:xfrm>
        </p:spPr>
        <p:txBody>
          <a:bodyPr/>
          <a:lstStyle/>
          <a:p>
            <a:r>
              <a:rPr lang="en-US" dirty="0" smtClean="0"/>
              <a:t>I. API (</a:t>
            </a:r>
            <a:r>
              <a:rPr lang="en-US" dirty="0" err="1" smtClean="0"/>
              <a:t>ApiData</a:t>
            </a:r>
            <a:r>
              <a:rPr lang="en-US" dirty="0" smtClean="0"/>
              <a:t>)</a:t>
            </a:r>
            <a:endParaRPr lang="en-US" dirty="0"/>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1970" b="20698"/>
          <a:stretch/>
        </p:blipFill>
        <p:spPr>
          <a:xfrm>
            <a:off x="4692728" y="1126070"/>
            <a:ext cx="7431087" cy="4021663"/>
          </a:xfrm>
        </p:spPr>
      </p:pic>
      <p:sp>
        <p:nvSpPr>
          <p:cNvPr id="8" name="Rectangle 1"/>
          <p:cNvSpPr>
            <a:spLocks noGrp="1" noChangeArrowheads="1"/>
          </p:cNvSpPr>
          <p:nvPr>
            <p:ph type="body" sz="half" idx="2"/>
          </p:nvPr>
        </p:nvSpPr>
        <p:spPr bwMode="auto">
          <a:xfrm>
            <a:off x="677864" y="2428453"/>
            <a:ext cx="362320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API Method:</a:t>
            </a:r>
            <a:r>
              <a:rPr kumimoji="0" lang="en-US" altLang="en-US" sz="1800" b="0" i="0" u="none" strike="noStrike" cap="none" normalizeH="0" baseline="0" smtClean="0">
                <a:ln>
                  <a:noFill/>
                </a:ln>
                <a:solidFill>
                  <a:schemeClr val="tx1"/>
                </a:solidFill>
                <a:effectLst/>
                <a:latin typeface="Arial" panose="020B0604020202020204" pitchFamily="34" charset="0"/>
              </a:rPr>
              <a:t> GET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Response Type:</a:t>
            </a:r>
            <a:r>
              <a:rPr kumimoji="0" lang="en-US" altLang="en-US" sz="1800" b="0" i="0" u="none" strike="noStrike" cap="none" normalizeH="0" baseline="0" smtClean="0">
                <a:ln>
                  <a:noFill/>
                </a:ln>
                <a:solidFill>
                  <a:schemeClr val="tx1"/>
                </a:solidFill>
                <a:effectLst/>
                <a:latin typeface="Arial" panose="020B0604020202020204" pitchFamily="34" charset="0"/>
              </a:rPr>
              <a:t> JSON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Displays:</a:t>
            </a:r>
            <a:r>
              <a:rPr kumimoji="0" lang="en-US" altLang="en-US" sz="1800" b="0" i="0" u="none" strike="noStrike" cap="none" normalizeH="0" baseline="0" smtClean="0">
                <a:ln>
                  <a:noFill/>
                </a:ln>
                <a:solidFill>
                  <a:schemeClr val="tx1"/>
                </a:solidFill>
                <a:effectLst/>
                <a:latin typeface="Arial" panose="020B0604020202020204" pitchFamily="34" charset="0"/>
              </a:rPr>
              <a:t> Blog posts data (title, description, tags, likes, views, author,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smtClean="0">
                <a:ln>
                  <a:noFill/>
                </a:ln>
                <a:solidFill>
                  <a:schemeClr val="tx1"/>
                </a:solidFill>
                <a:effectLst/>
                <a:latin typeface="Arial" panose="020B0604020202020204" pitchFamily="34" charset="0"/>
              </a:rPr>
              <a:t>Logic:</a:t>
            </a:r>
            <a:r>
              <a:rPr kumimoji="0" lang="en-US" altLang="en-US" sz="1800" b="0" i="0" u="none" strike="noStrike" cap="none" normalizeH="0" baseline="0" smtClean="0">
                <a:ln>
                  <a:noFill/>
                </a:ln>
                <a:solidFill>
                  <a:schemeClr val="tx1"/>
                </a:solidFill>
                <a:effectLst/>
                <a:latin typeface="Arial" panose="020B0604020202020204" pitchFamily="34" charset="0"/>
              </a:rPr>
              <a:t> Data fetched dynamically from database via API and rendered in card/grid format</a:t>
            </a:r>
          </a:p>
        </p:txBody>
      </p:sp>
    </p:spTree>
    <p:extLst>
      <p:ext uri="{BB962C8B-B14F-4D97-AF65-F5344CB8AC3E}">
        <p14:creationId xmlns:p14="http://schemas.microsoft.com/office/powerpoint/2010/main" val="3177148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1310"/>
          </a:xfrm>
        </p:spPr>
        <p:txBody>
          <a:bodyPr/>
          <a:lstStyle/>
          <a:p>
            <a:r>
              <a:rPr lang="en-US" dirty="0" smtClean="0"/>
              <a:t>                     Admin Panel</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941" r="51016" b="28"/>
          <a:stretch/>
        </p:blipFill>
        <p:spPr>
          <a:xfrm>
            <a:off x="1092426" y="1310910"/>
            <a:ext cx="9969386" cy="5547090"/>
          </a:xfrm>
          <a:prstGeom prst="rect">
            <a:avLst/>
          </a:prstGeom>
        </p:spPr>
      </p:pic>
    </p:spTree>
    <p:extLst>
      <p:ext uri="{BB962C8B-B14F-4D97-AF65-F5344CB8AC3E}">
        <p14:creationId xmlns:p14="http://schemas.microsoft.com/office/powerpoint/2010/main" val="70984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07067"/>
            <a:ext cx="8596668" cy="1219405"/>
          </a:xfrm>
        </p:spPr>
        <p:txBody>
          <a:bodyPr/>
          <a:lstStyle/>
          <a:p>
            <a:r>
              <a:rPr lang="en-US" dirty="0" smtClean="0"/>
              <a:t>Introduction</a:t>
            </a:r>
            <a:endParaRPr lang="en-US" dirty="0"/>
          </a:p>
        </p:txBody>
      </p:sp>
      <p:sp>
        <p:nvSpPr>
          <p:cNvPr id="3" name="Rectangle 2"/>
          <p:cNvSpPr/>
          <p:nvPr/>
        </p:nvSpPr>
        <p:spPr>
          <a:xfrm>
            <a:off x="677334" y="2726473"/>
            <a:ext cx="9347200" cy="2463238"/>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The objective of this project is to design and develop a dynamic website named “</a:t>
            </a:r>
            <a:r>
              <a:rPr lang="en-US" dirty="0" err="1">
                <a:latin typeface="Calibri" panose="020F0502020204030204" pitchFamily="34" charset="0"/>
                <a:ea typeface="Calibri" panose="020F0502020204030204" pitchFamily="34" charset="0"/>
                <a:cs typeface="Times New Roman" panose="02020603050405020304" pitchFamily="18" charset="0"/>
              </a:rPr>
              <a:t>IceCream</a:t>
            </a:r>
            <a:r>
              <a:rPr lang="en-US" dirty="0">
                <a:latin typeface="Calibri" panose="020F0502020204030204" pitchFamily="34" charset="0"/>
                <a:ea typeface="Calibri" panose="020F0502020204030204" pitchFamily="34" charset="0"/>
                <a:cs typeface="Times New Roman" panose="02020603050405020304" pitchFamily="18" charset="0"/>
              </a:rPr>
              <a:t> Shop” using the Django framework that integrates frontend and backend functionality. The project demonstrates core Django concepts such as multiple apps (Home, About, Services, Blog, Contact, Chef Management), database connectivity, media and static file handling, API data management, and modular project architecture. The website follows an E-commerce–based theme where users can explore ice cream products, services, blogs, and chefs, while administrators can manage content through different Django apps. This project highlights the practical use of Django in building a scalable, interactive, and user-friendly web application.</a:t>
            </a:r>
          </a:p>
        </p:txBody>
      </p:sp>
    </p:spTree>
    <p:extLst>
      <p:ext uri="{BB962C8B-B14F-4D97-AF65-F5344CB8AC3E}">
        <p14:creationId xmlns:p14="http://schemas.microsoft.com/office/powerpoint/2010/main" val="3100697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4215" y="281422"/>
            <a:ext cx="8596668" cy="1320800"/>
          </a:xfrm>
        </p:spPr>
        <p:txBody>
          <a:bodyPr/>
          <a:lstStyle/>
          <a:p>
            <a:r>
              <a:rPr lang="en-US" dirty="0"/>
              <a:t>Hosted Website</a:t>
            </a:r>
            <a:br>
              <a:rPr lang="en-US" dirty="0"/>
            </a:b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39" r="2859"/>
          <a:stretch/>
        </p:blipFill>
        <p:spPr>
          <a:xfrm>
            <a:off x="1229989" y="1602222"/>
            <a:ext cx="9491958" cy="5255778"/>
          </a:xfrm>
          <a:prstGeom prst="rect">
            <a:avLst/>
          </a:prstGeom>
        </p:spPr>
      </p:pic>
    </p:spTree>
    <p:extLst>
      <p:ext uri="{BB962C8B-B14F-4D97-AF65-F5344CB8AC3E}">
        <p14:creationId xmlns:p14="http://schemas.microsoft.com/office/powerpoint/2010/main" val="562628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Project Over View</a:t>
            </a:r>
            <a:endParaRPr lang="en-US" dirty="0"/>
          </a:p>
        </p:txBody>
      </p:sp>
      <p:sp>
        <p:nvSpPr>
          <p:cNvPr id="3" name="Rectangle 2"/>
          <p:cNvSpPr/>
          <p:nvPr/>
        </p:nvSpPr>
        <p:spPr>
          <a:xfrm>
            <a:off x="833480" y="2551837"/>
            <a:ext cx="8310520" cy="1754326"/>
          </a:xfrm>
          <a:prstGeom prst="rect">
            <a:avLst/>
          </a:prstGeom>
        </p:spPr>
        <p:txBody>
          <a:bodyPr wrap="square">
            <a:spAutoFit/>
          </a:bodyPr>
          <a:lstStyle/>
          <a:p>
            <a:r>
              <a:rPr lang="en-US" dirty="0" smtClean="0"/>
              <a:t>• Dynamic content management</a:t>
            </a:r>
          </a:p>
          <a:p>
            <a:r>
              <a:rPr lang="en-US" dirty="0" smtClean="0"/>
              <a:t>• Working contact form with email</a:t>
            </a:r>
          </a:p>
          <a:p>
            <a:r>
              <a:rPr lang="en-US" dirty="0" smtClean="0"/>
              <a:t>• REST API functionality</a:t>
            </a:r>
          </a:p>
          <a:p>
            <a:r>
              <a:rPr lang="en-US" dirty="0" smtClean="0"/>
              <a:t>• Third-party API integration</a:t>
            </a:r>
          </a:p>
          <a:p>
            <a:r>
              <a:rPr lang="en-US" dirty="0" smtClean="0"/>
              <a:t>• Customized admin panel</a:t>
            </a:r>
          </a:p>
          <a:p>
            <a:r>
              <a:rPr lang="en-US" dirty="0" smtClean="0"/>
              <a:t>• Live deployment</a:t>
            </a:r>
            <a:endParaRPr lang="en-US" dirty="0"/>
          </a:p>
        </p:txBody>
      </p:sp>
    </p:spTree>
    <p:extLst>
      <p:ext uri="{BB962C8B-B14F-4D97-AF65-F5344CB8AC3E}">
        <p14:creationId xmlns:p14="http://schemas.microsoft.com/office/powerpoint/2010/main" val="2558271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r>
            <a:br>
              <a:rPr lang="en-US" dirty="0" smtClean="0"/>
            </a:br>
            <a:r>
              <a:rPr lang="en-US" dirty="0" smtClean="0"/>
              <a:t>Future </a:t>
            </a:r>
            <a:r>
              <a:rPr lang="en-US" dirty="0" err="1" smtClean="0"/>
              <a:t>Inhancement</a:t>
            </a:r>
            <a:endParaRPr lang="en-US" dirty="0"/>
          </a:p>
        </p:txBody>
      </p:sp>
      <p:sp>
        <p:nvSpPr>
          <p:cNvPr id="3" name="Rectangle 2"/>
          <p:cNvSpPr/>
          <p:nvPr/>
        </p:nvSpPr>
        <p:spPr>
          <a:xfrm>
            <a:off x="784927" y="2690336"/>
            <a:ext cx="8359073" cy="1477328"/>
          </a:xfrm>
          <a:prstGeom prst="rect">
            <a:avLst/>
          </a:prstGeom>
        </p:spPr>
        <p:txBody>
          <a:bodyPr wrap="square">
            <a:spAutoFit/>
          </a:bodyPr>
          <a:lstStyle/>
          <a:p>
            <a:r>
              <a:rPr lang="en-US" dirty="0" smtClean="0"/>
              <a:t>• User authentication and login</a:t>
            </a:r>
          </a:p>
          <a:p>
            <a:r>
              <a:rPr lang="en-US" dirty="0" smtClean="0"/>
              <a:t>• CRUD functionality</a:t>
            </a:r>
          </a:p>
          <a:p>
            <a:r>
              <a:rPr lang="en-US" dirty="0" smtClean="0"/>
              <a:t>• Payment gateway integration</a:t>
            </a:r>
          </a:p>
          <a:p>
            <a:r>
              <a:rPr lang="en-US" dirty="0" smtClean="0"/>
              <a:t>• AJAX/React based UI</a:t>
            </a:r>
          </a:p>
          <a:p>
            <a:r>
              <a:rPr lang="en-US" dirty="0" smtClean="0"/>
              <a:t>• Search and filter features</a:t>
            </a:r>
            <a:endParaRPr lang="en-US" dirty="0"/>
          </a:p>
        </p:txBody>
      </p:sp>
    </p:spTree>
    <p:extLst>
      <p:ext uri="{BB962C8B-B14F-4D97-AF65-F5344CB8AC3E}">
        <p14:creationId xmlns:p14="http://schemas.microsoft.com/office/powerpoint/2010/main" val="2214427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79" y="1513210"/>
            <a:ext cx="8596668" cy="849664"/>
          </a:xfrm>
        </p:spPr>
        <p:txBody>
          <a:bodyPr>
            <a:normAutofit fontScale="90000"/>
          </a:bodyPr>
          <a:lstStyle/>
          <a:p>
            <a:r>
              <a:rPr lang="en-US" dirty="0" smtClean="0"/>
              <a:t>   Conclusion</a:t>
            </a:r>
            <a:br>
              <a:rPr lang="en-US" dirty="0" smtClean="0"/>
            </a:br>
            <a:endParaRPr lang="en-US" dirty="0"/>
          </a:p>
        </p:txBody>
      </p:sp>
      <p:sp>
        <p:nvSpPr>
          <p:cNvPr id="3" name="Rectangle 2"/>
          <p:cNvSpPr/>
          <p:nvPr/>
        </p:nvSpPr>
        <p:spPr>
          <a:xfrm>
            <a:off x="469338" y="2828836"/>
            <a:ext cx="7873550" cy="923330"/>
          </a:xfrm>
          <a:prstGeom prst="rect">
            <a:avLst/>
          </a:prstGeom>
        </p:spPr>
        <p:txBody>
          <a:bodyPr wrap="square">
            <a:spAutoFit/>
          </a:bodyPr>
          <a:lstStyle/>
          <a:p>
            <a:r>
              <a:rPr lang="en-US" dirty="0" smtClean="0"/>
              <a:t>This project demonstrates a complete Django-based web application with backend integration, APIs, email services, and live hosting. It provides hands-on experience in full-stack web development using Django.</a:t>
            </a:r>
            <a:endParaRPr lang="en-US" dirty="0"/>
          </a:p>
        </p:txBody>
      </p:sp>
    </p:spTree>
    <p:extLst>
      <p:ext uri="{BB962C8B-B14F-4D97-AF65-F5344CB8AC3E}">
        <p14:creationId xmlns:p14="http://schemas.microsoft.com/office/powerpoint/2010/main" val="416316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982133"/>
            <a:ext cx="8596668" cy="812800"/>
          </a:xfrm>
        </p:spPr>
        <p:txBody>
          <a:bodyPr/>
          <a:lstStyle/>
          <a:p>
            <a:r>
              <a:rPr lang="en-US" b="1" dirty="0"/>
              <a:t>Technologies Used</a:t>
            </a:r>
            <a:endParaRPr lang="en-US" dirty="0"/>
          </a:p>
        </p:txBody>
      </p:sp>
      <p:sp>
        <p:nvSpPr>
          <p:cNvPr id="4" name="Rectangle 3"/>
          <p:cNvSpPr/>
          <p:nvPr/>
        </p:nvSpPr>
        <p:spPr>
          <a:xfrm>
            <a:off x="1032933" y="2474331"/>
            <a:ext cx="8974667" cy="2383473"/>
          </a:xfrm>
          <a:prstGeom prst="rect">
            <a:avLst/>
          </a:prstGeom>
        </p:spPr>
        <p:txBody>
          <a:bodyPr wrap="square">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Frontend:</a:t>
            </a:r>
            <a:r>
              <a:rPr lang="en-US" dirty="0">
                <a:latin typeface="Times New Roman" panose="02020603050405020304" pitchFamily="18" charset="0"/>
                <a:ea typeface="Times New Roman" panose="02020603050405020304" pitchFamily="18" charset="0"/>
                <a:cs typeface="Times New Roman" panose="02020603050405020304" pitchFamily="18" charset="0"/>
              </a:rPr>
              <a:t> HTML5, CSS3, Bootstrap</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Backend:</a:t>
            </a:r>
            <a:r>
              <a:rPr lang="en-US" dirty="0">
                <a:latin typeface="Times New Roman" panose="02020603050405020304" pitchFamily="18" charset="0"/>
                <a:ea typeface="Times New Roman" panose="02020603050405020304" pitchFamily="18" charset="0"/>
                <a:cs typeface="Times New Roman" panose="02020603050405020304" pitchFamily="18" charset="0"/>
              </a:rPr>
              <a:t> Django Framework (Python)</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Programming Language:</a:t>
            </a:r>
            <a:r>
              <a:rPr lang="en-US" dirty="0">
                <a:latin typeface="Times New Roman" panose="02020603050405020304" pitchFamily="18" charset="0"/>
                <a:ea typeface="Times New Roman" panose="02020603050405020304" pitchFamily="18" charset="0"/>
                <a:cs typeface="Times New Roman" panose="02020603050405020304" pitchFamily="18" charset="0"/>
              </a:rPr>
              <a:t> Python</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Database:</a:t>
            </a:r>
            <a:r>
              <a:rPr lang="en-US" dirty="0">
                <a:latin typeface="Times New Roman" panose="02020603050405020304" pitchFamily="18" charset="0"/>
                <a:ea typeface="Times New Roman" panose="02020603050405020304" pitchFamily="18" charset="0"/>
                <a:cs typeface="Times New Roman" panose="02020603050405020304" pitchFamily="18" charset="0"/>
              </a:rPr>
              <a:t> SQLite</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IDE / Code Editor:</a:t>
            </a:r>
            <a:r>
              <a:rPr lang="en-US" dirty="0">
                <a:latin typeface="Times New Roman" panose="02020603050405020304" pitchFamily="18" charset="0"/>
                <a:ea typeface="Times New Roman" panose="02020603050405020304" pitchFamily="18" charset="0"/>
                <a:cs typeface="Times New Roman" panose="02020603050405020304" pitchFamily="18" charset="0"/>
              </a:rPr>
              <a:t> VS Code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Hosting Platform:</a:t>
            </a:r>
            <a:r>
              <a:rPr lang="en-US" dirty="0">
                <a:latin typeface="Times New Roman" panose="02020603050405020304" pitchFamily="18" charset="0"/>
                <a:ea typeface="Times New Roman" panose="02020603050405020304" pitchFamily="18" charset="0"/>
                <a:cs typeface="Times New Roman" panose="02020603050405020304" pitchFamily="18" charset="0"/>
              </a:rPr>
              <a:t> PythonAnywhere.com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2122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57200"/>
            <a:ext cx="8596668" cy="1320800"/>
          </a:xfrm>
        </p:spPr>
        <p:txBody>
          <a:bodyPr/>
          <a:lstStyle/>
          <a:p>
            <a:r>
              <a:rPr lang="en-US" dirty="0"/>
              <a:t>Project Architecture</a:t>
            </a:r>
            <a:br>
              <a:rPr lang="en-US" dirty="0"/>
            </a:br>
            <a:endParaRPr lang="en-US" dirty="0"/>
          </a:p>
        </p:txBody>
      </p:sp>
      <p:sp>
        <p:nvSpPr>
          <p:cNvPr id="3" name="Rectangle 2"/>
          <p:cNvSpPr/>
          <p:nvPr/>
        </p:nvSpPr>
        <p:spPr>
          <a:xfrm>
            <a:off x="1016002" y="1117600"/>
            <a:ext cx="8466666" cy="5632311"/>
          </a:xfrm>
          <a:prstGeom prst="rect">
            <a:avLst/>
          </a:prstGeom>
        </p:spPr>
        <p:txBody>
          <a:bodyPr wrap="square">
            <a:spAutoFit/>
          </a:bodyPr>
          <a:lstStyle/>
          <a:p>
            <a:r>
              <a:rPr lang="en-US" dirty="0" err="1">
                <a:latin typeface="Calibri" panose="020F0502020204030204" pitchFamily="34" charset="0"/>
                <a:ea typeface="Calibri" panose="020F0502020204030204" pitchFamily="34" charset="0"/>
                <a:cs typeface="Times New Roman" panose="02020603050405020304" pitchFamily="18" charset="0"/>
              </a:rPr>
              <a:t>dipendra</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AboutApp</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addChef</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bestService</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BlogApp</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contactApp</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HomeApp</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ServiceApp</a:t>
            </a:r>
            <a:r>
              <a:rPr lang="en-US" dirty="0">
                <a:latin typeface="Calibri" panose="020F0502020204030204" pitchFamily="34" charset="0"/>
                <a:ea typeface="Calibri" panose="020F0502020204030204" pitchFamily="34" charset="0"/>
                <a:cs typeface="Times New Roman" panose="02020603050405020304" pitchFamily="18" charset="0"/>
              </a:rPr>
              <a:t>                </a:t>
            </a:r>
          </a:p>
          <a:p>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static</a:t>
            </a: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css</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js</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img</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Calibri" panose="020F0502020204030204" pitchFamily="34" charset="0"/>
                <a:ea typeface="Calibri" panose="020F0502020204030204" pitchFamily="34" charset="0"/>
                <a:cs typeface="Times New Roman" panose="02020603050405020304" pitchFamily="18" charset="0"/>
              </a:rPr>
              <a:t>lib</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rajesh</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__init__.py</a:t>
            </a: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asgi.py</a:t>
            </a: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wsgi.py</a:t>
            </a: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settings.py</a:t>
            </a:r>
          </a:p>
          <a:p>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US" dirty="0">
                <a:latin typeface="Calibri" panose="020F0502020204030204" pitchFamily="34" charset="0"/>
                <a:ea typeface="Calibri" panose="020F0502020204030204" pitchFamily="34" charset="0"/>
                <a:cs typeface="Georgia" panose="02040502050405020303" pitchFamily="18" charset="0"/>
              </a:rPr>
              <a:t>─</a:t>
            </a:r>
            <a:r>
              <a:rPr lang="en-US" dirty="0">
                <a:latin typeface="Calibri" panose="020F0502020204030204" pitchFamily="34" charset="0"/>
                <a:ea typeface="Calibri" panose="020F0502020204030204" pitchFamily="34" charset="0"/>
                <a:cs typeface="Times New Roman" panose="02020603050405020304" pitchFamily="18" charset="0"/>
              </a:rPr>
              <a:t> urls.py</a:t>
            </a:r>
          </a:p>
          <a:p>
            <a:r>
              <a:rPr lang="en-US"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83143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2934" y="1305342"/>
            <a:ext cx="4538134" cy="4247317"/>
          </a:xfrm>
          <a:prstGeom prst="rect">
            <a:avLst/>
          </a:prstGeom>
        </p:spPr>
        <p:txBody>
          <a:bodyPr wrap="square">
            <a:spAutoFit/>
          </a:bodyPr>
          <a:lstStyle/>
          <a:p>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views.py</a:t>
            </a:r>
          </a:p>
          <a:p>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email_backend.py</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LICENSE.txt</a:t>
            </a:r>
          </a:p>
          <a:p>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templates</a:t>
            </a:r>
          </a:p>
          <a:p>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about.html</a:t>
            </a:r>
          </a:p>
          <a:p>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base.html</a:t>
            </a:r>
          </a:p>
          <a:p>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contact.html</a:t>
            </a:r>
          </a:p>
          <a:p>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email.html</a:t>
            </a:r>
          </a:p>
          <a:p>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gallery.html</a:t>
            </a:r>
          </a:p>
          <a:p>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index.html</a:t>
            </a:r>
          </a:p>
          <a:p>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product.html</a:t>
            </a:r>
          </a:p>
          <a:p>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service.html</a:t>
            </a:r>
          </a:p>
          <a:p>
            <a:r>
              <a:rPr lang="en-US" dirty="0" smtClean="0">
                <a:latin typeface="Calibri" panose="020F0502020204030204" pitchFamily="34" charset="0"/>
                <a:ea typeface="Calibri" panose="020F0502020204030204" pitchFamily="34" charset="0"/>
                <a:cs typeface="Times New Roman" panose="02020603050405020304" pitchFamily="18" charset="0"/>
              </a:rPr>
              <a:t>│   └─ show_post.html</a:t>
            </a:r>
          </a:p>
          <a:p>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manage.py</a:t>
            </a:r>
          </a:p>
          <a:p>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db.sqlite3</a:t>
            </a:r>
          </a:p>
          <a:p>
            <a:r>
              <a:rPr lang="en-US" dirty="0" smtClean="0">
                <a:latin typeface="Times New Roman" panose="02020603050405020304" pitchFamily="18" charset="0"/>
                <a:ea typeface="Calibri" panose="020F0502020204030204" pitchFamily="34" charset="0"/>
                <a:cs typeface="Times New Roman" panose="02020603050405020304" pitchFamily="18" charset="0"/>
              </a:rPr>
              <a:t>├</a:t>
            </a:r>
            <a:r>
              <a:rPr lang="en-US" dirty="0" smtClean="0">
                <a:latin typeface="Calibri" panose="020F0502020204030204" pitchFamily="34" charset="0"/>
                <a:ea typeface="Calibri" panose="020F0502020204030204" pitchFamily="34" charset="0"/>
                <a:cs typeface="Georgia" panose="02040502050405020303" pitchFamily="18" charset="0"/>
              </a:rPr>
              <a:t>─</a:t>
            </a:r>
            <a:r>
              <a:rPr lang="en-US" dirty="0" smtClean="0">
                <a:latin typeface="Calibri" panose="020F0502020204030204" pitchFamily="34" charset="0"/>
                <a:ea typeface="Calibri" panose="020F0502020204030204" pitchFamily="34" charset="0"/>
                <a:cs typeface="Times New Roman" panose="02020603050405020304" pitchFamily="18" charset="0"/>
              </a:rPr>
              <a:t> tools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6783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Features</a:t>
            </a:r>
          </a:p>
        </p:txBody>
      </p:sp>
      <p:sp>
        <p:nvSpPr>
          <p:cNvPr id="3" name="Rectangle 2"/>
          <p:cNvSpPr/>
          <p:nvPr/>
        </p:nvSpPr>
        <p:spPr>
          <a:xfrm>
            <a:off x="1100667" y="2136339"/>
            <a:ext cx="8043333" cy="3139321"/>
          </a:xfrm>
          <a:prstGeom prst="rect">
            <a:avLst/>
          </a:prstGeom>
        </p:spPr>
        <p:txBody>
          <a:bodyPr wrap="square">
            <a:spAutoFit/>
          </a:bodyPr>
          <a:lstStyle/>
          <a:p>
            <a:r>
              <a:rPr lang="en-US" dirty="0" smtClean="0"/>
              <a:t>• Home Page with dynamic sections</a:t>
            </a:r>
          </a:p>
          <a:p>
            <a:r>
              <a:rPr lang="en-US" dirty="0" smtClean="0"/>
              <a:t>• About Page</a:t>
            </a:r>
          </a:p>
          <a:p>
            <a:r>
              <a:rPr lang="en-US" dirty="0" smtClean="0"/>
              <a:t>• Gallery page</a:t>
            </a:r>
          </a:p>
          <a:p>
            <a:r>
              <a:rPr lang="en-US" dirty="0" smtClean="0"/>
              <a:t>• Product </a:t>
            </a:r>
            <a:r>
              <a:rPr lang="en-US" dirty="0" err="1" smtClean="0"/>
              <a:t>Paage</a:t>
            </a:r>
            <a:endParaRPr lang="en-US" dirty="0" smtClean="0"/>
          </a:p>
          <a:p>
            <a:r>
              <a:rPr lang="en-US" dirty="0" smtClean="0"/>
              <a:t>• Services Page (</a:t>
            </a:r>
            <a:r>
              <a:rPr lang="en-US" dirty="0" err="1" smtClean="0"/>
              <a:t>IceCream</a:t>
            </a:r>
            <a:r>
              <a:rPr lang="en-US" dirty="0" smtClean="0"/>
              <a:t> Shop)</a:t>
            </a:r>
          </a:p>
          <a:p>
            <a:r>
              <a:rPr lang="en-US" dirty="0" smtClean="0"/>
              <a:t>• Contact Page with email functionality</a:t>
            </a:r>
          </a:p>
          <a:p>
            <a:r>
              <a:rPr lang="en-US" dirty="0" smtClean="0"/>
              <a:t>• Blog Page with multiple categories</a:t>
            </a:r>
          </a:p>
          <a:p>
            <a:r>
              <a:rPr lang="en-US" dirty="0" smtClean="0"/>
              <a:t>• REST API URL page</a:t>
            </a:r>
          </a:p>
          <a:p>
            <a:r>
              <a:rPr lang="en-US" dirty="0" smtClean="0"/>
              <a:t>• Third-party API integration</a:t>
            </a:r>
          </a:p>
          <a:p>
            <a:r>
              <a:rPr lang="en-US" dirty="0" smtClean="0"/>
              <a:t>• Customized Admin Panel</a:t>
            </a:r>
          </a:p>
          <a:p>
            <a:r>
              <a:rPr lang="en-US" dirty="0" smtClean="0"/>
              <a:t>• Live hosting on </a:t>
            </a:r>
            <a:r>
              <a:rPr lang="en-US" dirty="0" err="1" smtClean="0"/>
              <a:t>PythonAnywhere</a:t>
            </a:r>
            <a:endParaRPr lang="en-US" dirty="0"/>
          </a:p>
        </p:txBody>
      </p:sp>
    </p:spTree>
    <p:extLst>
      <p:ext uri="{BB962C8B-B14F-4D97-AF65-F5344CB8AC3E}">
        <p14:creationId xmlns:p14="http://schemas.microsoft.com/office/powerpoint/2010/main" val="60105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a:t>Architecture</a:t>
            </a:r>
          </a:p>
        </p:txBody>
      </p:sp>
      <p:sp>
        <p:nvSpPr>
          <p:cNvPr id="3" name="Rectangle 2"/>
          <p:cNvSpPr/>
          <p:nvPr/>
        </p:nvSpPr>
        <p:spPr>
          <a:xfrm>
            <a:off x="677334" y="2274838"/>
            <a:ext cx="8365066" cy="2031325"/>
          </a:xfrm>
          <a:prstGeom prst="rect">
            <a:avLst/>
          </a:prstGeom>
        </p:spPr>
        <p:txBody>
          <a:bodyPr wrap="square">
            <a:spAutoFit/>
          </a:bodyPr>
          <a:lstStyle/>
          <a:p>
            <a:r>
              <a:rPr lang="en-US" dirty="0" smtClean="0"/>
              <a:t>The project follows Django's </a:t>
            </a:r>
            <a:r>
              <a:rPr lang="en-US" dirty="0" err="1" smtClean="0"/>
              <a:t>MVT</a:t>
            </a:r>
            <a:r>
              <a:rPr lang="en-US" dirty="0" smtClean="0"/>
              <a:t> architecture.</a:t>
            </a:r>
          </a:p>
          <a:p>
            <a:endParaRPr lang="en-US" dirty="0" smtClean="0"/>
          </a:p>
          <a:p>
            <a:r>
              <a:rPr lang="en-US" dirty="0" smtClean="0"/>
              <a:t>• Multiple Django apps (</a:t>
            </a:r>
            <a:r>
              <a:rPr lang="en-US" dirty="0" err="1" smtClean="0"/>
              <a:t>Home,About</a:t>
            </a:r>
            <a:r>
              <a:rPr lang="en-US" dirty="0" smtClean="0"/>
              <a:t>, Gallery, Services, </a:t>
            </a:r>
            <a:r>
              <a:rPr lang="en-US" dirty="0" err="1" smtClean="0"/>
              <a:t>Contact,Product</a:t>
            </a:r>
            <a:r>
              <a:rPr lang="en-US" dirty="0" smtClean="0"/>
              <a:t>, API)</a:t>
            </a:r>
          </a:p>
          <a:p>
            <a:r>
              <a:rPr lang="en-US" dirty="0" smtClean="0"/>
              <a:t>• Templates for UI rendering</a:t>
            </a:r>
          </a:p>
          <a:p>
            <a:r>
              <a:rPr lang="en-US" dirty="0" smtClean="0"/>
              <a:t>• Static files for </a:t>
            </a:r>
            <a:r>
              <a:rPr lang="en-US" dirty="0" err="1" smtClean="0"/>
              <a:t>CSS</a:t>
            </a:r>
            <a:r>
              <a:rPr lang="en-US" dirty="0" smtClean="0"/>
              <a:t>, </a:t>
            </a:r>
            <a:r>
              <a:rPr lang="en-US" dirty="0" err="1" smtClean="0"/>
              <a:t>JS</a:t>
            </a:r>
            <a:r>
              <a:rPr lang="en-US" dirty="0" smtClean="0"/>
              <a:t>, Images</a:t>
            </a:r>
          </a:p>
          <a:p>
            <a:r>
              <a:rPr lang="en-US" dirty="0" smtClean="0"/>
              <a:t>• Media folder for uploaded content</a:t>
            </a:r>
          </a:p>
          <a:p>
            <a:r>
              <a:rPr lang="en-US" dirty="0" smtClean="0"/>
              <a:t>• SQLite database for data storage</a:t>
            </a:r>
            <a:endParaRPr lang="en-US" dirty="0"/>
          </a:p>
        </p:txBody>
      </p:sp>
    </p:spTree>
    <p:extLst>
      <p:ext uri="{BB962C8B-B14F-4D97-AF65-F5344CB8AC3E}">
        <p14:creationId xmlns:p14="http://schemas.microsoft.com/office/powerpoint/2010/main" val="160952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Steps</a:t>
            </a:r>
            <a:endParaRPr lang="en-US" dirty="0"/>
          </a:p>
        </p:txBody>
      </p:sp>
      <p:sp>
        <p:nvSpPr>
          <p:cNvPr id="3" name="Rectangle 2"/>
          <p:cNvSpPr/>
          <p:nvPr/>
        </p:nvSpPr>
        <p:spPr>
          <a:xfrm>
            <a:off x="677334" y="2274838"/>
            <a:ext cx="8365066" cy="2308324"/>
          </a:xfrm>
          <a:prstGeom prst="rect">
            <a:avLst/>
          </a:prstGeom>
        </p:spPr>
        <p:txBody>
          <a:bodyPr wrap="square">
            <a:spAutoFit/>
          </a:bodyPr>
          <a:lstStyle/>
          <a:p>
            <a:pPr>
              <a:buFont typeface="Arial" pitchFamily="34" charset="0"/>
              <a:buChar char="•"/>
            </a:pPr>
            <a:r>
              <a:rPr lang="en-US" dirty="0" smtClean="0"/>
              <a:t>Create Django project and apps</a:t>
            </a:r>
          </a:p>
          <a:p>
            <a:pPr>
              <a:buFont typeface="Arial" pitchFamily="34" charset="0"/>
              <a:buChar char="•"/>
            </a:pPr>
            <a:r>
              <a:rPr lang="en-US" dirty="0" smtClean="0"/>
              <a:t>Configure URLs, views, and templates</a:t>
            </a:r>
          </a:p>
          <a:p>
            <a:pPr>
              <a:buFont typeface="Arial" pitchFamily="34" charset="0"/>
              <a:buChar char="•"/>
            </a:pPr>
            <a:r>
              <a:rPr lang="en-US" dirty="0" smtClean="0"/>
              <a:t>Create models and migrate database</a:t>
            </a:r>
          </a:p>
          <a:p>
            <a:pPr>
              <a:buFont typeface="Arial" pitchFamily="34" charset="0"/>
              <a:buChar char="•"/>
            </a:pPr>
            <a:r>
              <a:rPr lang="en-US" dirty="0" smtClean="0"/>
              <a:t>Register models in admin panel</a:t>
            </a:r>
          </a:p>
          <a:p>
            <a:pPr>
              <a:buFont typeface="Arial" pitchFamily="34" charset="0"/>
              <a:buChar char="•"/>
            </a:pPr>
            <a:r>
              <a:rPr lang="en-US" dirty="0" smtClean="0"/>
              <a:t>Implement email functionality</a:t>
            </a:r>
          </a:p>
          <a:p>
            <a:pPr>
              <a:buFont typeface="Arial" pitchFamily="34" charset="0"/>
              <a:buChar char="•"/>
            </a:pPr>
            <a:r>
              <a:rPr lang="en-US" dirty="0" smtClean="0"/>
              <a:t>Create REST APIs</a:t>
            </a:r>
          </a:p>
          <a:p>
            <a:pPr>
              <a:buFont typeface="Arial" pitchFamily="34" charset="0"/>
              <a:buChar char="•"/>
            </a:pPr>
            <a:r>
              <a:rPr lang="en-US" dirty="0" smtClean="0"/>
              <a:t>Deploy on </a:t>
            </a:r>
            <a:r>
              <a:rPr lang="en-US" dirty="0" err="1" smtClean="0"/>
              <a:t>PythonAnywhere</a:t>
            </a:r>
            <a:endParaRPr lang="en-US" dirty="0" smtClean="0"/>
          </a:p>
          <a:p>
            <a:endParaRPr lang="en-US" dirty="0"/>
          </a:p>
        </p:txBody>
      </p:sp>
    </p:spTree>
    <p:extLst>
      <p:ext uri="{BB962C8B-B14F-4D97-AF65-F5344CB8AC3E}">
        <p14:creationId xmlns:p14="http://schemas.microsoft.com/office/powerpoint/2010/main" val="3834850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Guidelines</a:t>
            </a:r>
            <a:endParaRPr lang="en-US" dirty="0"/>
          </a:p>
        </p:txBody>
      </p:sp>
      <p:sp>
        <p:nvSpPr>
          <p:cNvPr id="3" name="Rectangle 2"/>
          <p:cNvSpPr/>
          <p:nvPr/>
        </p:nvSpPr>
        <p:spPr>
          <a:xfrm>
            <a:off x="677334" y="2274838"/>
            <a:ext cx="8365066" cy="1477328"/>
          </a:xfrm>
          <a:prstGeom prst="rect">
            <a:avLst/>
          </a:prstGeom>
        </p:spPr>
        <p:txBody>
          <a:bodyPr wrap="square">
            <a:spAutoFit/>
          </a:bodyPr>
          <a:lstStyle/>
          <a:p>
            <a:pPr>
              <a:buNone/>
            </a:pPr>
            <a:r>
              <a:rPr lang="en-US" dirty="0" smtClean="0"/>
              <a:t>Bootstrap used for responsive design</a:t>
            </a:r>
          </a:p>
          <a:p>
            <a:pPr>
              <a:buNone/>
            </a:pPr>
            <a:r>
              <a:rPr lang="en-US" dirty="0" smtClean="0"/>
              <a:t>• Consistent layout with </a:t>
            </a:r>
            <a:r>
              <a:rPr lang="en-US" dirty="0" err="1" smtClean="0"/>
              <a:t>navbar</a:t>
            </a:r>
            <a:r>
              <a:rPr lang="en-US" dirty="0" smtClean="0"/>
              <a:t> and footer</a:t>
            </a:r>
          </a:p>
          <a:p>
            <a:pPr>
              <a:buNone/>
            </a:pPr>
            <a:r>
              <a:rPr lang="en-US" dirty="0" smtClean="0"/>
              <a:t>• User-friendly and accessible interface</a:t>
            </a:r>
          </a:p>
          <a:p>
            <a:pPr>
              <a:buNone/>
            </a:pPr>
            <a:r>
              <a:rPr lang="en-US" dirty="0" smtClean="0"/>
              <a:t>• Theme-based design for </a:t>
            </a:r>
            <a:r>
              <a:rPr lang="en-US" dirty="0" err="1" smtClean="0"/>
              <a:t>IceCream</a:t>
            </a:r>
            <a:r>
              <a:rPr lang="en-US" dirty="0" smtClean="0"/>
              <a:t> Shop</a:t>
            </a:r>
          </a:p>
          <a:p>
            <a:endParaRPr lang="en-US" dirty="0"/>
          </a:p>
        </p:txBody>
      </p:sp>
    </p:spTree>
    <p:extLst>
      <p:ext uri="{BB962C8B-B14F-4D97-AF65-F5344CB8AC3E}">
        <p14:creationId xmlns:p14="http://schemas.microsoft.com/office/powerpoint/2010/main" val="180116227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75</TotalTime>
  <Words>834</Words>
  <Application>Microsoft Office PowerPoint</Application>
  <PresentationFormat>Widescreen</PresentationFormat>
  <Paragraphs>173</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Unicode MS</vt:lpstr>
      <vt:lpstr>Calibri</vt:lpstr>
      <vt:lpstr>Georgia</vt:lpstr>
      <vt:lpstr>Symbol</vt:lpstr>
      <vt:lpstr>Times New Roman</vt:lpstr>
      <vt:lpstr>Trebuchet MS</vt:lpstr>
      <vt:lpstr>Wingdings 3</vt:lpstr>
      <vt:lpstr>Facet</vt:lpstr>
      <vt:lpstr>IceCream Shop Website</vt:lpstr>
      <vt:lpstr>Introduction</vt:lpstr>
      <vt:lpstr>Technologies Used</vt:lpstr>
      <vt:lpstr>Project Architecture </vt:lpstr>
      <vt:lpstr>PowerPoint Presentation</vt:lpstr>
      <vt:lpstr>Website Features</vt:lpstr>
      <vt:lpstr>Project Architecture</vt:lpstr>
      <vt:lpstr>Implementation Steps</vt:lpstr>
      <vt:lpstr>Design Guidelines</vt:lpstr>
      <vt:lpstr>Screenshots</vt:lpstr>
      <vt:lpstr>A.Homepage</vt:lpstr>
      <vt:lpstr>B. About Page</vt:lpstr>
      <vt:lpstr>C. Service Page</vt:lpstr>
      <vt:lpstr>D. Contact page</vt:lpstr>
      <vt:lpstr>E. Gallery Page</vt:lpstr>
      <vt:lpstr>F. Product Page</vt:lpstr>
      <vt:lpstr>G.Third Party API</vt:lpstr>
      <vt:lpstr>I. API (ApiData)</vt:lpstr>
      <vt:lpstr>                     Admin Panel</vt:lpstr>
      <vt:lpstr>Hosted Website </vt:lpstr>
      <vt:lpstr>  Project Over View</vt:lpstr>
      <vt:lpstr> Future Inhancement</vt:lpstr>
      <vt:lpstr>   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IceCream Shop Website</dc:title>
  <dc:creator>Awadhesh kumar chaudhary</dc:creator>
  <cp:lastModifiedBy>Awadhesh kumar chaudhary</cp:lastModifiedBy>
  <cp:revision>14</cp:revision>
  <dcterms:created xsi:type="dcterms:W3CDTF">2025-12-19T03:08:38Z</dcterms:created>
  <dcterms:modified xsi:type="dcterms:W3CDTF">2025-12-19T18:04:54Z</dcterms:modified>
</cp:coreProperties>
</file>